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97689B-E523-4F9B-96A2-29F0225EF166}"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3563255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7689B-E523-4F9B-96A2-29F0225EF166}"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3508570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7689B-E523-4F9B-96A2-29F0225EF166}"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103251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7689B-E523-4F9B-96A2-29F0225EF166}"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977965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97689B-E523-4F9B-96A2-29F0225EF166}" type="datetimeFigureOut">
              <a:rPr lang="en-US" smtClean="0"/>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4016874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97689B-E523-4F9B-96A2-29F0225EF166}"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1829353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97689B-E523-4F9B-96A2-29F0225EF166}" type="datetimeFigureOut">
              <a:rPr lang="en-US" smtClean="0"/>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3907302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97689B-E523-4F9B-96A2-29F0225EF166}" type="datetimeFigureOut">
              <a:rPr lang="en-US" smtClean="0"/>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353706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97689B-E523-4F9B-96A2-29F0225EF166}" type="datetimeFigureOut">
              <a:rPr lang="en-US" smtClean="0"/>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3900764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7689B-E523-4F9B-96A2-29F0225EF166}"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2767278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7689B-E523-4F9B-96A2-29F0225EF166}" type="datetimeFigureOut">
              <a:rPr lang="en-US" smtClean="0"/>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9AAF58-77FD-4511-927F-0BCA96C2459B}" type="slidenum">
              <a:rPr lang="en-US" smtClean="0"/>
              <a:t>‹#›</a:t>
            </a:fld>
            <a:endParaRPr lang="en-US"/>
          </a:p>
        </p:txBody>
      </p:sp>
    </p:spTree>
    <p:extLst>
      <p:ext uri="{BB962C8B-B14F-4D97-AF65-F5344CB8AC3E}">
        <p14:creationId xmlns:p14="http://schemas.microsoft.com/office/powerpoint/2010/main" val="2392964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97689B-E523-4F9B-96A2-29F0225EF166}" type="datetimeFigureOut">
              <a:rPr lang="en-US" smtClean="0"/>
              <a:t>2/18/2019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9AAF58-77FD-4511-927F-0BCA96C2459B}" type="slidenum">
              <a:rPr lang="en-US" smtClean="0"/>
              <a:t>‹#›</a:t>
            </a:fld>
            <a:endParaRPr lang="en-US"/>
          </a:p>
        </p:txBody>
      </p:sp>
    </p:spTree>
    <p:extLst>
      <p:ext uri="{BB962C8B-B14F-4D97-AF65-F5344CB8AC3E}">
        <p14:creationId xmlns:p14="http://schemas.microsoft.com/office/powerpoint/2010/main" val="171693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&amp; Television </a:t>
            </a:r>
            <a:endParaRPr lang="en-US" dirty="0"/>
          </a:p>
        </p:txBody>
      </p:sp>
      <p:sp>
        <p:nvSpPr>
          <p:cNvPr id="3" name="Subtitle 2"/>
          <p:cNvSpPr>
            <a:spLocks noGrp="1"/>
          </p:cNvSpPr>
          <p:nvPr>
            <p:ph type="subTitle" idx="1"/>
          </p:nvPr>
        </p:nvSpPr>
        <p:spPr/>
        <p:txBody>
          <a:bodyPr/>
          <a:lstStyle/>
          <a:p>
            <a:r>
              <a:rPr lang="en-US" dirty="0" smtClean="0"/>
              <a:t>Surround Sound </a:t>
            </a:r>
            <a:endParaRPr lang="en-US" dirty="0"/>
          </a:p>
        </p:txBody>
      </p:sp>
    </p:spTree>
    <p:extLst>
      <p:ext uri="{BB962C8B-B14F-4D97-AF65-F5344CB8AC3E}">
        <p14:creationId xmlns:p14="http://schemas.microsoft.com/office/powerpoint/2010/main" val="3368047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t>Audyssey</a:t>
            </a:r>
            <a:r>
              <a:rPr lang="en-US" b="1" dirty="0"/>
              <a:t> </a:t>
            </a:r>
            <a:r>
              <a:rPr lang="en-US" b="1" dirty="0" smtClean="0"/>
              <a:t>DSX</a:t>
            </a:r>
            <a:endParaRPr lang="en-US" dirty="0"/>
          </a:p>
        </p:txBody>
      </p:sp>
      <p:sp>
        <p:nvSpPr>
          <p:cNvPr id="4" name="Rectangle 3"/>
          <p:cNvSpPr/>
          <p:nvPr/>
        </p:nvSpPr>
        <p:spPr>
          <a:xfrm>
            <a:off x="762000" y="1720840"/>
            <a:ext cx="7620000" cy="3785652"/>
          </a:xfrm>
          <a:prstGeom prst="rect">
            <a:avLst/>
          </a:prstGeom>
        </p:spPr>
        <p:txBody>
          <a:bodyPr wrap="square">
            <a:spAutoFit/>
          </a:bodyPr>
          <a:lstStyle/>
          <a:p>
            <a:pPr algn="just"/>
            <a:r>
              <a:rPr lang="en-US" sz="2400" dirty="0" err="1"/>
              <a:t>Audyssey</a:t>
            </a:r>
            <a:r>
              <a:rPr lang="en-US" sz="2400" dirty="0"/>
              <a:t> DSX (Dynamic Surround Expansion) is a surround sound processing format that allows for the addition of front vertical-height speakers, but also incorporates the addition of left/right wide speakers positioned between the front left and right and surround left and right speakers. There is no content encoded with this format, instead, a home theater receiver that incorporates </a:t>
            </a:r>
            <a:r>
              <a:rPr lang="en-US" sz="2400" dirty="0" err="1"/>
              <a:t>Audyssey</a:t>
            </a:r>
            <a:r>
              <a:rPr lang="en-US" sz="2400" dirty="0"/>
              <a:t> DSX analyzes the embedded sound cues in a 2,5, or 7 channel soundtrack and expands the sound field to the specific speaker layout used.</a:t>
            </a:r>
          </a:p>
        </p:txBody>
      </p:sp>
    </p:spTree>
    <p:extLst>
      <p:ext uri="{BB962C8B-B14F-4D97-AF65-F5344CB8AC3E}">
        <p14:creationId xmlns:p14="http://schemas.microsoft.com/office/powerpoint/2010/main" val="1409959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 y="688975"/>
            <a:ext cx="8443913"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9069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Auro 3D </a:t>
            </a:r>
            <a:r>
              <a:rPr lang="en-US" b="1" dirty="0" smtClean="0"/>
              <a:t>Audio</a:t>
            </a:r>
            <a:endParaRPr lang="en-US" dirty="0"/>
          </a:p>
        </p:txBody>
      </p:sp>
      <p:sp>
        <p:nvSpPr>
          <p:cNvPr id="3" name="Content Placeholder 2"/>
          <p:cNvSpPr>
            <a:spLocks noGrp="1"/>
          </p:cNvSpPr>
          <p:nvPr>
            <p:ph idx="1"/>
          </p:nvPr>
        </p:nvSpPr>
        <p:spPr/>
        <p:txBody>
          <a:bodyPr>
            <a:normAutofit fontScale="25000" lnSpcReduction="20000"/>
          </a:bodyPr>
          <a:lstStyle/>
          <a:p>
            <a:pPr marL="0" indent="0" algn="just">
              <a:buNone/>
            </a:pPr>
            <a:r>
              <a:rPr lang="en-US" sz="7200" dirty="0"/>
              <a:t>Auro 3D Audio is a consumer version of the Barco Auro 11.1 channel surround sound system used in some commercial cinemas.</a:t>
            </a:r>
          </a:p>
          <a:p>
            <a:pPr marL="0" indent="0" algn="just">
              <a:buNone/>
            </a:pPr>
            <a:r>
              <a:rPr lang="en-US" sz="7200" dirty="0"/>
              <a:t>In the home theater space, Auro 3D Audio is a competitor to the Dolby Atmos and DTS:X immersive surround sound formats.</a:t>
            </a:r>
          </a:p>
          <a:p>
            <a:pPr marL="0" indent="0" algn="just">
              <a:buNone/>
            </a:pPr>
            <a:r>
              <a:rPr lang="en-US" sz="7200" dirty="0"/>
              <a:t>Auro 3D Audio starts with 5.1 channel speaker layer and subwoofer, then, just above that speaker layout (above the listening position) is another set of front and surround speakers (that means a two-layer speaker layout) - These are referred to a level 1 and level 2.</a:t>
            </a:r>
          </a:p>
          <a:p>
            <a:pPr marL="0" indent="0" algn="just">
              <a:buNone/>
            </a:pPr>
            <a:r>
              <a:rPr lang="en-US" sz="7200" dirty="0"/>
              <a:t>Also, to get the full benefit of Audio 3D Audio, you need to include one ceiling mounted speaker that is placed directly above the listening position. This added option is referred to the as the VOG channel (Voice of God). The total number of speakers (not including the subwoofer) is 10</a:t>
            </a:r>
            <a:r>
              <a:rPr lang="en-US" sz="7200" dirty="0" smtClean="0"/>
              <a:t>.</a:t>
            </a:r>
          </a:p>
          <a:p>
            <a:pPr marL="0" indent="0">
              <a:buNone/>
            </a:pPr>
            <a:r>
              <a:rPr lang="en-US" sz="7200" dirty="0"/>
              <a:t>Auro 3D Audio is both a decoding and processing format. If a Blu-ray Disc or other compatible content source is encoded with Auro 3D audio, and your home theater receiver has the necessary decoder, it will distribute the sound as intended. However, the Auro 3D Audio system also includes an up mixer, so that you can get some of the benefits of Audio 3D Audio on standard 2, 5, and 7 channel content.</a:t>
            </a:r>
          </a:p>
          <a:p>
            <a:pPr marL="0" indent="0">
              <a:buNone/>
            </a:pPr>
            <a:r>
              <a:rPr lang="en-US" sz="7200" dirty="0"/>
              <a:t>Access to the Auro 3D Audio format is only available on select high-end home theater receivers and AV preamp processors.</a:t>
            </a:r>
          </a:p>
          <a:p>
            <a:pPr marL="0" indent="0" algn="just">
              <a:buNone/>
            </a:pPr>
            <a:endParaRPr lang="en-US" dirty="0"/>
          </a:p>
          <a:p>
            <a:pPr marL="0" indent="0">
              <a:buNone/>
            </a:pPr>
            <a:endParaRPr lang="en-US" dirty="0"/>
          </a:p>
        </p:txBody>
      </p:sp>
    </p:spTree>
    <p:extLst>
      <p:ext uri="{BB962C8B-B14F-4D97-AF65-F5344CB8AC3E}">
        <p14:creationId xmlns:p14="http://schemas.microsoft.com/office/powerpoint/2010/main" val="2336042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38849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9733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Dolby </a:t>
            </a:r>
            <a:r>
              <a:rPr lang="en-US" b="1" dirty="0" smtClean="0"/>
              <a:t>Atmos</a:t>
            </a:r>
            <a:endParaRPr lang="en-US" dirty="0"/>
          </a:p>
        </p:txBody>
      </p:sp>
      <p:sp>
        <p:nvSpPr>
          <p:cNvPr id="3" name="Content Placeholder 2"/>
          <p:cNvSpPr>
            <a:spLocks noGrp="1"/>
          </p:cNvSpPr>
          <p:nvPr>
            <p:ph idx="1"/>
          </p:nvPr>
        </p:nvSpPr>
        <p:spPr/>
        <p:txBody>
          <a:bodyPr>
            <a:normAutofit fontScale="40000" lnSpcReduction="20000"/>
          </a:bodyPr>
          <a:lstStyle/>
          <a:p>
            <a:pPr marL="0" indent="0" algn="just">
              <a:buNone/>
            </a:pPr>
            <a:r>
              <a:rPr lang="en-US" sz="5000" dirty="0"/>
              <a:t>Dolby Atmos is a surround sound configuration introduced in 2012, initially as a commercial cinema sound format, that provides up to 64-channels of surround sound by combining front, side, rear, back, and overhead speakers. Dolby Atmos surround sound encoding format is designed to provide a completely immersive surround listening experience</a:t>
            </a:r>
            <a:r>
              <a:rPr lang="en-US" sz="5000" dirty="0" smtClean="0"/>
              <a:t>.</a:t>
            </a:r>
          </a:p>
          <a:p>
            <a:pPr marL="0" indent="0" algn="just">
              <a:buNone/>
            </a:pPr>
            <a:r>
              <a:rPr lang="en-US" sz="5000" dirty="0"/>
              <a:t>Adapted for home theater use, Dolby Atmos is available on select Blu-ray and Ultra HD Blu-ray Disc releases, and provides several speaker setup options (depending on brand/model of the home theater receiver) that may require 7, 9, or 11 total channels (that is a lot fewer speakers than 64!).</a:t>
            </a:r>
          </a:p>
          <a:p>
            <a:pPr marL="0" indent="0" algn="just">
              <a:buNone/>
            </a:pPr>
            <a:r>
              <a:rPr lang="en-US" sz="5000" dirty="0"/>
              <a:t>For the best results, it is encouraged that consumers employ ceiling mounted speakers for the height channels. However, Dolby, in partnership with several home theater makers have developed standards for vertically firing speakers that can be incorporated into both bookshelf and floor standing designs, or as separate modules that can be placed on top of the most current bookshelf or floor standing speakers.</a:t>
            </a:r>
          </a:p>
          <a:p>
            <a:pPr marL="0" indent="0">
              <a:buNone/>
            </a:pPr>
            <a:endParaRPr lang="en-US" dirty="0"/>
          </a:p>
        </p:txBody>
      </p:sp>
    </p:spTree>
    <p:extLst>
      <p:ext uri="{BB962C8B-B14F-4D97-AF65-F5344CB8AC3E}">
        <p14:creationId xmlns:p14="http://schemas.microsoft.com/office/powerpoint/2010/main" val="3289015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369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b="1" dirty="0"/>
              <a:t>Dolby </a:t>
            </a:r>
            <a:r>
              <a:rPr lang="es-ES" b="1" dirty="0" smtClean="0"/>
              <a:t>Digital</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b="1" dirty="0"/>
              <a:t>Dolby Digital</a:t>
            </a:r>
            <a:r>
              <a:rPr lang="en-US" dirty="0"/>
              <a:t> is a digital encoding system for audio signals that can be decoded by a receiver or preamplifier with a Dolby Digital decoder.</a:t>
            </a:r>
          </a:p>
          <a:p>
            <a:pPr marL="0" indent="0" algn="just">
              <a:buNone/>
            </a:pPr>
            <a:r>
              <a:rPr lang="en-US" dirty="0"/>
              <a:t>Dolby Digital is often referred to as a 5.1 channel surround system. However, it must be noted that term "Dolby Digital" refers to the digital encoding of the audio signal, not how many channels it has. In other words, Dolby Digital can be Monophonic, 2-channel, 4-channel, or 5.1 channels. However, in its most common applications, Dolby Digital 5.1 is often referred to as just Dolby Digital.</a:t>
            </a:r>
          </a:p>
          <a:p>
            <a:pPr marL="0" indent="0">
              <a:buNone/>
            </a:pPr>
            <a:endParaRPr lang="en-US" dirty="0"/>
          </a:p>
        </p:txBody>
      </p:sp>
    </p:spTree>
    <p:extLst>
      <p:ext uri="{BB962C8B-B14F-4D97-AF65-F5344CB8AC3E}">
        <p14:creationId xmlns:p14="http://schemas.microsoft.com/office/powerpoint/2010/main" val="2477345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b="1" dirty="0" smtClean="0"/>
              <a:t>Dolby Digital EX</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b="1" dirty="0"/>
              <a:t>Dolby Digital EX</a:t>
            </a:r>
            <a:r>
              <a:rPr lang="en-US" dirty="0"/>
              <a:t> is based on the technology already developed for Dolby Digital 5.1. This process adds a third surround channel that is placed directly behind the listener.</a:t>
            </a:r>
          </a:p>
          <a:p>
            <a:pPr marL="0" indent="0" algn="just">
              <a:buNone/>
            </a:pPr>
            <a:r>
              <a:rPr lang="en-US" dirty="0" smtClean="0"/>
              <a:t>In </a:t>
            </a:r>
            <a:r>
              <a:rPr lang="en-US" dirty="0"/>
              <a:t>other words, the listener has both a front center channel and, with Dolby Digital EX, a rear center channel. If you are losing count, the channels are labeled: Left Front, Center, Right Front, Surround Left, Surround Right, Subwoofer, with a Surround Back Center (6.1) or Surround Back Left and Surround Back Right (which would actually be a single channel - in terms of Dolby Digital EX decoding). This requires another amplifier and a special decoder in the A/V Surround Receiver.</a:t>
            </a:r>
          </a:p>
          <a:p>
            <a:pPr marL="0" indent="0">
              <a:buNone/>
            </a:pPr>
            <a:endParaRPr lang="en-US" dirty="0"/>
          </a:p>
        </p:txBody>
      </p:sp>
    </p:spTree>
    <p:extLst>
      <p:ext uri="{BB962C8B-B14F-4D97-AF65-F5344CB8AC3E}">
        <p14:creationId xmlns:p14="http://schemas.microsoft.com/office/powerpoint/2010/main" val="2162426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b="1" dirty="0" smtClean="0"/>
              <a:t>Dolby Digital Plus</a:t>
            </a:r>
            <a:endParaRPr lang="en-US" dirty="0"/>
          </a:p>
        </p:txBody>
      </p:sp>
      <p:sp>
        <p:nvSpPr>
          <p:cNvPr id="3" name="Content Placeholder 2"/>
          <p:cNvSpPr>
            <a:spLocks noGrp="1"/>
          </p:cNvSpPr>
          <p:nvPr>
            <p:ph idx="1"/>
          </p:nvPr>
        </p:nvSpPr>
        <p:spPr/>
        <p:txBody>
          <a:bodyPr>
            <a:normAutofit lnSpcReduction="10000"/>
          </a:bodyPr>
          <a:lstStyle/>
          <a:p>
            <a:pPr marL="0" indent="0" algn="just">
              <a:buNone/>
            </a:pPr>
            <a:r>
              <a:rPr lang="en-US" b="1" dirty="0"/>
              <a:t>Dolby Digital Plus</a:t>
            </a:r>
            <a:r>
              <a:rPr lang="en-US" dirty="0"/>
              <a:t> expands the Dolby Digital family up to 7.1 channels. This means that in addition to left and right surround speakers, it provides the ability to accommodate a pair of left and right surround back speakers.</a:t>
            </a:r>
          </a:p>
          <a:p>
            <a:pPr marL="0" indent="0" algn="just">
              <a:buNone/>
            </a:pPr>
            <a:r>
              <a:rPr lang="en-US" dirty="0"/>
              <a:t>Dolby Digital and EX soundtracks are available on DVD, Blu-ray Discs, and some streaming content, while Dolby Digital Plus is available on Blu-ray and some streaming content.</a:t>
            </a:r>
          </a:p>
          <a:p>
            <a:pPr marL="0" indent="0">
              <a:buNone/>
            </a:pPr>
            <a:endParaRPr lang="en-US" dirty="0"/>
          </a:p>
        </p:txBody>
      </p:sp>
    </p:spTree>
    <p:extLst>
      <p:ext uri="{BB962C8B-B14F-4D97-AF65-F5344CB8AC3E}">
        <p14:creationId xmlns:p14="http://schemas.microsoft.com/office/powerpoint/2010/main" val="726064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Dolby Pro </a:t>
            </a:r>
            <a:r>
              <a:rPr lang="en-US" b="1" dirty="0" smtClean="0"/>
              <a:t>Logic</a:t>
            </a:r>
            <a:endParaRPr lang="en-US" dirty="0"/>
          </a:p>
        </p:txBody>
      </p:sp>
      <p:sp>
        <p:nvSpPr>
          <p:cNvPr id="3" name="Content Placeholder 2"/>
          <p:cNvSpPr>
            <a:spLocks noGrp="1"/>
          </p:cNvSpPr>
          <p:nvPr>
            <p:ph idx="1"/>
          </p:nvPr>
        </p:nvSpPr>
        <p:spPr/>
        <p:txBody>
          <a:bodyPr>
            <a:normAutofit lnSpcReduction="10000"/>
          </a:bodyPr>
          <a:lstStyle/>
          <a:p>
            <a:pPr marL="0" indent="0" algn="just">
              <a:buNone/>
            </a:pPr>
            <a:r>
              <a:rPr lang="en-US" b="1" dirty="0"/>
              <a:t>Dolby Pro Logic</a:t>
            </a:r>
            <a:r>
              <a:rPr lang="en-US" dirty="0"/>
              <a:t> extracts a dedicated Center Channel and Rear Channel from two-channel content. The Center Channel more accurately centers the dialog (this necessitates a center channel speaker for full effect) in a movie soundtrack. Also, there is a rear channel, but although the rear surround channel employs two speakers, they are still passing a monophonic signal, limiting rear-to-front and side-to-front motion and sound placement cues.</a:t>
            </a:r>
          </a:p>
        </p:txBody>
      </p:sp>
    </p:spTree>
    <p:extLst>
      <p:ext uri="{BB962C8B-B14F-4D97-AF65-F5344CB8AC3E}">
        <p14:creationId xmlns:p14="http://schemas.microsoft.com/office/powerpoint/2010/main" val="2605477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Surround Sound</a:t>
            </a:r>
            <a:endParaRPr lang="en-US" dirty="0"/>
          </a:p>
        </p:txBody>
      </p:sp>
      <p:sp>
        <p:nvSpPr>
          <p:cNvPr id="3" name="Content Placeholder 2"/>
          <p:cNvSpPr>
            <a:spLocks noGrp="1"/>
          </p:cNvSpPr>
          <p:nvPr>
            <p:ph idx="1"/>
          </p:nvPr>
        </p:nvSpPr>
        <p:spPr/>
        <p:txBody>
          <a:bodyPr/>
          <a:lstStyle/>
          <a:p>
            <a:pPr marL="0" indent="0">
              <a:buNone/>
            </a:pPr>
            <a:r>
              <a:rPr lang="en-US" b="1" dirty="0"/>
              <a:t>Surround sound</a:t>
            </a:r>
            <a:r>
              <a:rPr lang="en-US" dirty="0"/>
              <a:t> is a technique for enriching the fidelity of sound reproduction by using multiple audio channels from </a:t>
            </a:r>
            <a:r>
              <a:rPr lang="en-US" dirty="0" smtClean="0"/>
              <a:t>speakers that </a:t>
            </a:r>
            <a:r>
              <a:rPr lang="en-US" dirty="0"/>
              <a:t>surround the listener (surround channels)</a:t>
            </a:r>
          </a:p>
        </p:txBody>
      </p:sp>
    </p:spTree>
    <p:extLst>
      <p:ext uri="{BB962C8B-B14F-4D97-AF65-F5344CB8AC3E}">
        <p14:creationId xmlns:p14="http://schemas.microsoft.com/office/powerpoint/2010/main" val="2763222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Dolby Prologic II</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b="1" dirty="0"/>
              <a:t>Dolby Pro Logic II</a:t>
            </a:r>
            <a:r>
              <a:rPr lang="en-US" dirty="0"/>
              <a:t> is a surround sound processing technology, developed jointly by Jim </a:t>
            </a:r>
            <a:r>
              <a:rPr lang="en-US" dirty="0" err="1"/>
              <a:t>Fosgate</a:t>
            </a:r>
            <a:r>
              <a:rPr lang="en-US" dirty="0"/>
              <a:t> and Dolby Labs.</a:t>
            </a:r>
          </a:p>
          <a:p>
            <a:pPr marL="0" indent="0" algn="just">
              <a:buNone/>
            </a:pPr>
            <a:r>
              <a:rPr lang="en-US" dirty="0"/>
              <a:t>Dolby Pro-Logic II technology can create a "simulated" 5.1 channel surround environment from any two-channel source (such as stereo CDs and Vinyl Records) as well as from a 4-Channel Dolby Surround signal.</a:t>
            </a:r>
          </a:p>
          <a:p>
            <a:pPr marL="0" indent="0" algn="just">
              <a:buNone/>
            </a:pPr>
            <a:r>
              <a:rPr lang="en-US" dirty="0"/>
              <a:t>Although different that Dolby Digital 5.1 or DTS (discussed later in this list), in which each channel goes through its own encoding/decoding process, Pro Logic II makes effective use of matrix-</a:t>
            </a:r>
            <a:r>
              <a:rPr lang="en-US" dirty="0" err="1"/>
              <a:t>ing</a:t>
            </a:r>
            <a:r>
              <a:rPr lang="en-US" dirty="0"/>
              <a:t> to deliver an adequate 5.1 representation of a stereo film or music soundtrack.</a:t>
            </a:r>
          </a:p>
          <a:p>
            <a:pPr marL="0" indent="0">
              <a:buNone/>
            </a:pPr>
            <a:endParaRPr lang="en-US" dirty="0"/>
          </a:p>
        </p:txBody>
      </p:sp>
    </p:spTree>
    <p:extLst>
      <p:ext uri="{BB962C8B-B14F-4D97-AF65-F5344CB8AC3E}">
        <p14:creationId xmlns:p14="http://schemas.microsoft.com/office/powerpoint/2010/main" val="2379792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Prologic </a:t>
            </a:r>
            <a:r>
              <a:rPr lang="en-US" b="1" dirty="0" smtClean="0"/>
              <a:t>IIX</a:t>
            </a:r>
            <a:endParaRPr lang="en-US"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US" b="1" dirty="0"/>
              <a:t>Dolby Pro Logic </a:t>
            </a:r>
            <a:r>
              <a:rPr lang="en-US" b="1" dirty="0" err="1"/>
              <a:t>IIx</a:t>
            </a:r>
            <a:r>
              <a:rPr lang="en-US" dirty="0"/>
              <a:t> is an enhancement to Dolby Pro-Logic II, that includes the addition of two back channels, in addition to Dolby Pro-logic II's 5.1 channels, thus making Dolby Pro-logic </a:t>
            </a:r>
            <a:r>
              <a:rPr lang="en-US" dirty="0" err="1"/>
              <a:t>IIx</a:t>
            </a:r>
            <a:r>
              <a:rPr lang="en-US" dirty="0"/>
              <a:t> a 7.1 channel surround processing </a:t>
            </a:r>
            <a:r>
              <a:rPr lang="en-US" dirty="0" smtClean="0"/>
              <a:t>system</a:t>
            </a:r>
          </a:p>
          <a:p>
            <a:pPr marL="0" indent="0" algn="just">
              <a:buNone/>
            </a:pPr>
            <a:r>
              <a:rPr lang="en-US" dirty="0"/>
              <a:t>Dolby Pro Logic </a:t>
            </a:r>
            <a:r>
              <a:rPr lang="en-US" dirty="0" err="1"/>
              <a:t>IIz</a:t>
            </a:r>
            <a:r>
              <a:rPr lang="en-US" dirty="0"/>
              <a:t> is a surround sound processing format that is a predecessor to Dolby Atmos. Unlike Dolby Atmos, content does not have to be specially encoded, which means that any 2, 5, or 7 channel sources can benefit. Dolby Pro Logic </a:t>
            </a:r>
            <a:r>
              <a:rPr lang="en-US" dirty="0" err="1"/>
              <a:t>IIz</a:t>
            </a:r>
            <a:r>
              <a:rPr lang="en-US" dirty="0"/>
              <a:t> offers the option of adding two more front speakers that are placed above the left and right main speakers. This feature adds a "vertical" or overhead component to the surround sound field (great for rain, helicopter, plane flyover effects). Dolby Prologic </a:t>
            </a:r>
            <a:r>
              <a:rPr lang="en-US" dirty="0" err="1"/>
              <a:t>IIz</a:t>
            </a:r>
            <a:r>
              <a:rPr lang="en-US" dirty="0"/>
              <a:t> can be added to either a 5.1 channel or 7.1 channel setup.</a:t>
            </a:r>
            <a:r>
              <a:rPr lang="en-US" dirty="0" smtClean="0"/>
              <a:t>.</a:t>
            </a:r>
            <a:endParaRPr lang="en-US" dirty="0"/>
          </a:p>
        </p:txBody>
      </p:sp>
    </p:spTree>
    <p:extLst>
      <p:ext uri="{BB962C8B-B14F-4D97-AF65-F5344CB8AC3E}">
        <p14:creationId xmlns:p14="http://schemas.microsoft.com/office/powerpoint/2010/main" val="37865245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Dolby </a:t>
            </a:r>
            <a:r>
              <a:rPr lang="en-US" b="1" dirty="0" err="1" smtClean="0"/>
              <a:t>TrueHD</a:t>
            </a:r>
            <a:endParaRPr lang="en-US"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US" dirty="0"/>
              <a:t>Dolby </a:t>
            </a:r>
            <a:r>
              <a:rPr lang="en-US" dirty="0" err="1"/>
              <a:t>TrueHD</a:t>
            </a:r>
            <a:r>
              <a:rPr lang="en-US" dirty="0"/>
              <a:t> is a high definition digital-based surround sound encoding format that supports up to 8-channels of surround decoding and is bit-for-bit identical to a studio master recording. Dolby </a:t>
            </a:r>
            <a:r>
              <a:rPr lang="en-US" dirty="0" err="1"/>
              <a:t>TrueHD</a:t>
            </a:r>
            <a:r>
              <a:rPr lang="en-US" dirty="0"/>
              <a:t> is one of the several audio formats designed and employed in the Blu-ray Disc format, and, formerly in the now discontinued HD-DVD format. Dolby </a:t>
            </a:r>
            <a:r>
              <a:rPr lang="en-US" dirty="0" err="1"/>
              <a:t>TrueHD</a:t>
            </a:r>
            <a:r>
              <a:rPr lang="en-US" dirty="0"/>
              <a:t> is delivered from Blu-ray Disc or other compatible playback devices via the HDMI connection interface.</a:t>
            </a:r>
          </a:p>
        </p:txBody>
      </p:sp>
    </p:spTree>
    <p:extLst>
      <p:ext uri="{BB962C8B-B14F-4D97-AF65-F5344CB8AC3E}">
        <p14:creationId xmlns:p14="http://schemas.microsoft.com/office/powerpoint/2010/main" val="1134971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Dolby Virtual </a:t>
            </a:r>
            <a:r>
              <a:rPr lang="en-US" b="1" dirty="0" smtClean="0"/>
              <a:t>Speaker</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a:t>Dolby Virtual Speaker is designed to create a fairly accurate surround experience that gives the illusion that you are listening to a complete surround speaker system but is utilizing just two speakers and a subwoofer.</a:t>
            </a:r>
          </a:p>
          <a:p>
            <a:pPr marL="0" indent="0" algn="just">
              <a:buNone/>
            </a:pPr>
            <a:r>
              <a:rPr lang="en-US" dirty="0"/>
              <a:t>Dolby Virtual Speaker, when used with standard stereo sources, such as CD, creates a wider soundstage. However, when stereo sources are combined with Dolby Digital encoded DVDs are played, Dolby Virtual speaker creates a 5.1 channel sound image using technology that takes into account sound reflection and how humans hear sound in a natural environment, enabling the surround sound signal to be reproduced without needing five, six, or seven speakers.</a:t>
            </a:r>
          </a:p>
          <a:p>
            <a:pPr marL="0" indent="0">
              <a:buNone/>
            </a:pPr>
            <a:endParaRPr lang="en-US" dirty="0"/>
          </a:p>
        </p:txBody>
      </p:sp>
    </p:spTree>
    <p:extLst>
      <p:ext uri="{BB962C8B-B14F-4D97-AF65-F5344CB8AC3E}">
        <p14:creationId xmlns:p14="http://schemas.microsoft.com/office/powerpoint/2010/main" val="3500904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DTS</a:t>
            </a:r>
            <a:r>
              <a:rPr lang="en-US" b="1" dirty="0"/>
              <a:t> </a:t>
            </a:r>
            <a:r>
              <a:rPr lang="en-US" b="1" dirty="0" smtClean="0"/>
              <a:t>(</a:t>
            </a:r>
            <a:r>
              <a:rPr lang="en-US" b="1" dirty="0"/>
              <a:t>Digital Surround</a:t>
            </a:r>
            <a:r>
              <a:rPr lang="en-US" b="1" dirty="0" smtClean="0"/>
              <a:t>)</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a:t>DTS is a 5.1 channel encoding and decoding surround sound format that is similar to Dolby Digital 5.1, but DTS uses less compression in the encoding process. As a result, many feel that DTS has a better result on the listening end.</a:t>
            </a:r>
          </a:p>
          <a:p>
            <a:pPr marL="0" indent="0" algn="just">
              <a:buNone/>
            </a:pPr>
            <a:r>
              <a:rPr lang="en-US" dirty="0"/>
              <a:t>In addition, while Dolby Digital is mainly intended for the Movie Soundtrack experience, DTS is also being used in the mixing and reproduction of musical performances.</a:t>
            </a:r>
          </a:p>
          <a:p>
            <a:pPr marL="0" indent="0" algn="just">
              <a:buNone/>
            </a:pPr>
            <a:r>
              <a:rPr lang="en-US" dirty="0"/>
              <a:t>To access DTS encoded information on CDs and DVDs, you must have a home theater receiver or preamplifier with a built-in DTS decoder, as well as a CD and/or DVD player with DTS pass-through.</a:t>
            </a:r>
          </a:p>
          <a:p>
            <a:pPr marL="0" indent="0">
              <a:buNone/>
            </a:pPr>
            <a:endParaRPr lang="en-US" dirty="0"/>
          </a:p>
        </p:txBody>
      </p:sp>
    </p:spTree>
    <p:extLst>
      <p:ext uri="{BB962C8B-B14F-4D97-AF65-F5344CB8AC3E}">
        <p14:creationId xmlns:p14="http://schemas.microsoft.com/office/powerpoint/2010/main" val="2201066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DTS </a:t>
            </a:r>
            <a:r>
              <a:rPr lang="en-US" b="1" dirty="0" smtClean="0"/>
              <a:t>96/24</a:t>
            </a:r>
            <a:endParaRPr lang="en-US"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US" dirty="0"/>
              <a:t>DTS 96/24 is not so much a separate surround sound format but is an "</a:t>
            </a:r>
            <a:r>
              <a:rPr lang="en-US" dirty="0" err="1"/>
              <a:t>upscaled</a:t>
            </a:r>
            <a:r>
              <a:rPr lang="en-US" dirty="0"/>
              <a:t>" version of DTS 5.1 that can be encoded onto DVDs. Instead of using the standard DTS 48kHz sampling rate, a 96kHz sampling rate is employed. Also, the standard 16-bit depth, the bit-depth is extended up to 24 bits.</a:t>
            </a:r>
          </a:p>
          <a:p>
            <a:pPr marL="0" indent="0" algn="just">
              <a:buNone/>
            </a:pPr>
            <a:r>
              <a:rPr lang="en-US" dirty="0"/>
              <a:t>What all of the above jargon means is that there is more audio information embedded into the soundtrack, translating into more detail and dynamics when played back on 96/24 compatible devices, which includes most home theater receivers.</a:t>
            </a:r>
          </a:p>
          <a:p>
            <a:pPr marL="0" indent="0" algn="just">
              <a:buNone/>
            </a:pPr>
            <a:r>
              <a:rPr lang="en-US" dirty="0"/>
              <a:t>Also, even if your source device or home theater receiver is not 96/24 compatible, that is not a problem as non-compatible devices can still access the 48kHz sampling rate and 16-bit depth that is present in the soundtrack.</a:t>
            </a:r>
          </a:p>
          <a:p>
            <a:pPr marL="0" indent="0">
              <a:buNone/>
            </a:pPr>
            <a:endParaRPr lang="en-US" dirty="0"/>
          </a:p>
        </p:txBody>
      </p:sp>
    </p:spTree>
    <p:extLst>
      <p:ext uri="{BB962C8B-B14F-4D97-AF65-F5344CB8AC3E}">
        <p14:creationId xmlns:p14="http://schemas.microsoft.com/office/powerpoint/2010/main" val="3417657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DTS Circle Surround and Circle Surround </a:t>
            </a:r>
            <a:r>
              <a:rPr lang="en-US" b="1" dirty="0" smtClean="0"/>
              <a:t>II</a:t>
            </a:r>
            <a:endParaRPr lang="en-US"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sz="3400" dirty="0"/>
              <a:t>While Dolby Digital and DTS approach surround sound from a directional standpoint (specific sounds emanating from specific speakers), Circle Surround emphasizes sound immersion.</a:t>
            </a:r>
          </a:p>
          <a:p>
            <a:pPr marL="0" indent="0" algn="just">
              <a:buNone/>
            </a:pPr>
            <a:r>
              <a:rPr lang="en-US" sz="3400" dirty="0"/>
              <a:t>A normal 5.1 source is encoded down to two channels, then re-decoded back into 5.1 channels and redistributed back to the 5 speakers (plus subwoofer) in such a way as to create a more immersive sound without losing the directional cues of the original 5.1 channel source material.</a:t>
            </a:r>
          </a:p>
          <a:p>
            <a:pPr marL="0" indent="0" algn="just">
              <a:buNone/>
            </a:pPr>
            <a:r>
              <a:rPr lang="en-US" sz="3400" dirty="0"/>
              <a:t>Circle Surround provides enhancement of Dolby Digital and similar surround sound source material without degrading original intent of the surround sound mix.</a:t>
            </a:r>
          </a:p>
          <a:p>
            <a:pPr marL="0" indent="0" algn="just">
              <a:buNone/>
            </a:pPr>
            <a:r>
              <a:rPr lang="en-US" sz="3400" dirty="0"/>
              <a:t>Circle Surround II adds an additional rear center channel, providing an anchor for sounds emanating from directly behind the listener.</a:t>
            </a:r>
          </a:p>
          <a:p>
            <a:pPr marL="0" indent="0">
              <a:buNone/>
            </a:pPr>
            <a:endParaRPr lang="en-US" dirty="0"/>
          </a:p>
        </p:txBody>
      </p:sp>
    </p:spTree>
    <p:extLst>
      <p:ext uri="{BB962C8B-B14F-4D97-AF65-F5344CB8AC3E}">
        <p14:creationId xmlns:p14="http://schemas.microsoft.com/office/powerpoint/2010/main" val="24364628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DTS-ES</a:t>
            </a:r>
            <a:endParaRPr lang="en-US"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US" dirty="0"/>
              <a:t>DTS-ES refers to two 6.1 channel surround encoding/decoding systems, DTS-ES Matrix and DTS-ES 6.1 Discrete.</a:t>
            </a:r>
          </a:p>
          <a:p>
            <a:pPr marL="0" indent="0" algn="just">
              <a:buNone/>
            </a:pPr>
            <a:r>
              <a:rPr lang="en-US" dirty="0"/>
              <a:t>DTS-ES Matrix can create a center rear channel from existing DTS 5.1 encoded material, while DTS-ES 6.1 Discrete requires that the software being played already has a DTS-ES 6.1 Discrete soundtrack. DTS-ES and DTS-ES 6.1 Discrete formats are backward compatible with 5.1 channel DTS Receivers and DTS encoded DVDs.</a:t>
            </a:r>
          </a:p>
          <a:p>
            <a:pPr marL="0" indent="0" algn="just">
              <a:buNone/>
            </a:pPr>
            <a:r>
              <a:rPr lang="en-US" dirty="0"/>
              <a:t>These formats are rarely used on DVDs and are almost non-existent on Blu-ray Discs.</a:t>
            </a:r>
          </a:p>
          <a:p>
            <a:pPr marL="0" indent="0">
              <a:buNone/>
            </a:pPr>
            <a:endParaRPr lang="en-US" dirty="0"/>
          </a:p>
        </p:txBody>
      </p:sp>
    </p:spTree>
    <p:extLst>
      <p:ext uri="{BB962C8B-B14F-4D97-AF65-F5344CB8AC3E}">
        <p14:creationId xmlns:p14="http://schemas.microsoft.com/office/powerpoint/2010/main" val="1131635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DTS-HD Master </a:t>
            </a:r>
            <a:r>
              <a:rPr lang="en-US" b="1" dirty="0" smtClean="0"/>
              <a:t>Audio</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a:t>Similar to Dolby </a:t>
            </a:r>
            <a:r>
              <a:rPr lang="en-US" dirty="0" err="1"/>
              <a:t>TrueHD</a:t>
            </a:r>
            <a:r>
              <a:rPr lang="en-US" dirty="0"/>
              <a:t>, DTS-HD Master Audio is a high definition digital-based surround sound format that supports up to 8-channels of surround decoding with increased dynamic range, wider frequency response, and higher sampling rate than other standard DTS formats.</a:t>
            </a:r>
          </a:p>
          <a:p>
            <a:pPr marL="0" indent="0" algn="just">
              <a:buNone/>
            </a:pPr>
            <a:r>
              <a:rPr lang="en-US" dirty="0"/>
              <a:t>DTS-HD Master Audio is one of the several audio formats designed and employed by Blu-ray Disc and the now discontinued HD-DVD format. To access DTS-HD Master Audio, it must be encoded onto a Blu-ray Disc or other compatible media format and delivered via the HDMI connection interface on a home theater receiver that has a built-in DTS-HD Master Audio surround sound decoder.</a:t>
            </a:r>
          </a:p>
          <a:p>
            <a:pPr marL="0" indent="0">
              <a:buNone/>
            </a:pPr>
            <a:endParaRPr lang="en-US" dirty="0"/>
          </a:p>
        </p:txBody>
      </p:sp>
    </p:spTree>
    <p:extLst>
      <p:ext uri="{BB962C8B-B14F-4D97-AF65-F5344CB8AC3E}">
        <p14:creationId xmlns:p14="http://schemas.microsoft.com/office/powerpoint/2010/main" val="1205428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DTS </a:t>
            </a:r>
            <a:r>
              <a:rPr lang="en-US" b="1" dirty="0" smtClean="0"/>
              <a:t>Neo:6</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a:t>DTS Neo:6 is a surround sound format that functions in a similar fashion to Dolby Prologic II and </a:t>
            </a:r>
            <a:r>
              <a:rPr lang="en-US" dirty="0" err="1"/>
              <a:t>IIx</a:t>
            </a:r>
            <a:r>
              <a:rPr lang="en-US" dirty="0"/>
              <a:t> (mentioned previously in this article). If you have a home theater receiver that includes DTS Neo:6 audio processing, it will extract a 6.1 channel (front, center, right, left surround, right surround, center back) field from existing analog two-channel material, such as a stereo CD, vinyl record, or stereo movie soundtrack or TV broadcast. Also, even though DTS Neo:6 is a six-channel system, the center back channel can be split between two speakers.</a:t>
            </a:r>
          </a:p>
        </p:txBody>
      </p:sp>
    </p:spTree>
    <p:extLst>
      <p:ext uri="{BB962C8B-B14F-4D97-AF65-F5344CB8AC3E}">
        <p14:creationId xmlns:p14="http://schemas.microsoft.com/office/powerpoint/2010/main" val="2763511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Fields of application</a:t>
            </a:r>
            <a:endParaRPr lang="en-US" dirty="0"/>
          </a:p>
        </p:txBody>
      </p:sp>
      <p:sp>
        <p:nvSpPr>
          <p:cNvPr id="3" name="Content Placeholder 2"/>
          <p:cNvSpPr>
            <a:spLocks noGrp="1"/>
          </p:cNvSpPr>
          <p:nvPr>
            <p:ph idx="1"/>
          </p:nvPr>
        </p:nvSpPr>
        <p:spPr/>
        <p:txBody>
          <a:bodyPr>
            <a:normAutofit fontScale="55000" lnSpcReduction="20000"/>
          </a:bodyPr>
          <a:lstStyle/>
          <a:p>
            <a:pPr marL="0" indent="0" algn="just">
              <a:buNone/>
            </a:pPr>
            <a:r>
              <a:rPr lang="en-US" dirty="0"/>
              <a:t>Though cinema and soundtracks represent the major uses of surround techniques, its scope of application is broader than that as surround sound permits creation of an audio-environment for all sorts of purposes. Multichannel audio techniques may be used to reproduce contents as varied as music, speech, natural or synthetic sounds for cinema, television, broadcasting, or computers. </a:t>
            </a:r>
            <a:endParaRPr lang="en-US" dirty="0" smtClean="0"/>
          </a:p>
          <a:p>
            <a:pPr marL="0" indent="0" algn="just">
              <a:buNone/>
            </a:pPr>
            <a:r>
              <a:rPr lang="en-US" dirty="0" smtClean="0"/>
              <a:t>In </a:t>
            </a:r>
            <a:r>
              <a:rPr lang="en-US" dirty="0"/>
              <a:t>terms of music content for example, a live performance may use multichannel techniques in the context of an open-air concert, of a musical theatre or for </a:t>
            </a:r>
            <a:r>
              <a:rPr lang="en-US" dirty="0" smtClean="0"/>
              <a:t>broadcasting for </a:t>
            </a:r>
            <a:r>
              <a:rPr lang="en-US" dirty="0"/>
              <a:t>a film specific techniques are adapted to movie theater, or to home (e.g. home cinema systems</a:t>
            </a:r>
            <a:r>
              <a:rPr lang="en-US" dirty="0" smtClean="0"/>
              <a:t>).</a:t>
            </a:r>
            <a:r>
              <a:rPr lang="en-US" dirty="0"/>
              <a:t> The narrative space is also a content that can be enhanced through multichannel techniques. This applies mainly to cinema narratives, for example the speech of the characters of a film</a:t>
            </a:r>
            <a:r>
              <a:rPr lang="en-US" dirty="0" smtClean="0"/>
              <a:t>,</a:t>
            </a:r>
            <a:r>
              <a:rPr lang="en-US" dirty="0"/>
              <a:t> but may also be applied to plays for theatre, to a conference, or to integrate voice-based comments in an archeological site or monument. For example, an exhibition may be enhanced with topical ambient sound of water, birds, train or machine noise. Topical natural sounds may also be used in educational applications</a:t>
            </a:r>
            <a:r>
              <a:rPr lang="en-US" dirty="0" smtClean="0"/>
              <a:t>.</a:t>
            </a:r>
            <a:r>
              <a:rPr lang="en-US" dirty="0"/>
              <a:t> Other fields of application include video game consoles, personal computers and other platforms</a:t>
            </a:r>
            <a:r>
              <a:rPr lang="en-US" dirty="0" smtClean="0"/>
              <a:t>.</a:t>
            </a:r>
            <a:r>
              <a:rPr lang="en-US" dirty="0"/>
              <a:t> In such applications, the content would typically be synthetic noise produced by the computer device in interaction with its user. Significant work has also been done using surround sound for enhanced situation awareness in military and public safety application.</a:t>
            </a:r>
          </a:p>
        </p:txBody>
      </p:sp>
    </p:spTree>
    <p:extLst>
      <p:ext uri="{BB962C8B-B14F-4D97-AF65-F5344CB8AC3E}">
        <p14:creationId xmlns:p14="http://schemas.microsoft.com/office/powerpoint/2010/main" val="2620471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DTS </a:t>
            </a:r>
            <a:r>
              <a:rPr lang="en-US" b="1" dirty="0" err="1" smtClean="0"/>
              <a:t>Neo:X</a:t>
            </a:r>
            <a:endParaRPr lang="en-US"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DTS </a:t>
            </a:r>
            <a:r>
              <a:rPr lang="en-US" dirty="0" err="1"/>
              <a:t>Neo:X</a:t>
            </a:r>
            <a:r>
              <a:rPr lang="en-US" dirty="0"/>
              <a:t> was originally introduced by DTS as a counter to Dolby's </a:t>
            </a:r>
            <a:r>
              <a:rPr lang="en-US" dirty="0" err="1"/>
              <a:t>ProLogic</a:t>
            </a:r>
            <a:r>
              <a:rPr lang="en-US" dirty="0"/>
              <a:t> </a:t>
            </a:r>
            <a:r>
              <a:rPr lang="en-US" dirty="0" err="1"/>
              <a:t>IIz</a:t>
            </a:r>
            <a:r>
              <a:rPr lang="en-US" dirty="0"/>
              <a:t> and </a:t>
            </a:r>
            <a:r>
              <a:rPr lang="en-US" dirty="0" err="1"/>
              <a:t>Audyssey's</a:t>
            </a:r>
            <a:r>
              <a:rPr lang="en-US" dirty="0"/>
              <a:t> DSX surround sound formats. DTS </a:t>
            </a:r>
            <a:r>
              <a:rPr lang="en-US" dirty="0" err="1"/>
              <a:t>Neo:X</a:t>
            </a:r>
            <a:r>
              <a:rPr lang="en-US" dirty="0"/>
              <a:t> is an 11.1 channel surround sound format.</a:t>
            </a:r>
          </a:p>
          <a:p>
            <a:pPr marL="0" indent="0" algn="just">
              <a:buNone/>
            </a:pPr>
            <a:r>
              <a:rPr lang="en-US" dirty="0"/>
              <a:t>This format does not require mixing soundtracks specifically for the 11.1 channel sound field. A DTS </a:t>
            </a:r>
            <a:r>
              <a:rPr lang="en-US" dirty="0" err="1"/>
              <a:t>Neo:X</a:t>
            </a:r>
            <a:r>
              <a:rPr lang="en-US" dirty="0"/>
              <a:t> processor is designed to look for cues already present in stereo, 5.1 or 7.1 channel soundtracks that may benefit from placement in an expanded sound field that includes front height and wide channels.</a:t>
            </a:r>
          </a:p>
          <a:p>
            <a:pPr marL="0" indent="0" algn="just">
              <a:buNone/>
            </a:pPr>
            <a:r>
              <a:rPr lang="en-US" dirty="0"/>
              <a:t>DTS </a:t>
            </a:r>
            <a:r>
              <a:rPr lang="en-US" dirty="0" err="1"/>
              <a:t>Neo:X</a:t>
            </a:r>
            <a:r>
              <a:rPr lang="en-US" dirty="0"/>
              <a:t> can also be scaled to work within 9.1 or 7.1 channel environment, and you find some home theater receivers that feature DTS </a:t>
            </a:r>
            <a:r>
              <a:rPr lang="en-US" dirty="0" err="1"/>
              <a:t>Neo:X</a:t>
            </a:r>
            <a:r>
              <a:rPr lang="en-US" dirty="0"/>
              <a:t> incorporate the 7.1 or 9.1 channel options. In these types of setups, the extra channels are "folded" with the existing 9.1 or 7.1 channel layout, and also not as effective as the desired 11.1 channel setup, it does provide an expanded surround sound experience over a typical 5.1, 7.1, or 9.1 channel layout.</a:t>
            </a:r>
          </a:p>
          <a:p>
            <a:pPr marL="0" indent="0">
              <a:buNone/>
            </a:pPr>
            <a:endParaRPr lang="en-US" dirty="0"/>
          </a:p>
        </p:txBody>
      </p:sp>
    </p:spTree>
    <p:extLst>
      <p:ext uri="{BB962C8B-B14F-4D97-AF65-F5344CB8AC3E}">
        <p14:creationId xmlns:p14="http://schemas.microsoft.com/office/powerpoint/2010/main" val="28113452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DTS:X</a:t>
            </a:r>
            <a:endParaRPr lang="en-US"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US" dirty="0"/>
              <a:t>Developed in a parallel timeline, and featuring some similarity to Dolby Atmos, the DTS:X surround format is surround decoding format in which sound objects can be placed in a 3-Dimensional space, rather than just assigned to specific channels or speakers.</a:t>
            </a:r>
          </a:p>
          <a:p>
            <a:pPr marL="0" indent="0" algn="just">
              <a:buNone/>
            </a:pPr>
            <a:r>
              <a:rPr lang="en-US" dirty="0"/>
              <a:t>Although DTS:X requires encoded content (Blu-ray or Ultra HD Blu-ray), it does not require a specific speaker layout, like Dolby Atmos. Although it can work fine with a Dolby Atmos speaker setup, and most home theater receivers that include Dolby Atmos, also include DTS:X (sometimes a firmware update is required).</a:t>
            </a:r>
          </a:p>
          <a:p>
            <a:pPr marL="0" indent="0" algn="just">
              <a:buNone/>
            </a:pPr>
            <a:r>
              <a:rPr lang="en-US" dirty="0"/>
              <a:t>A properly-equipped home theater setup that features DTS:X audio decoding will map a decoded DTS:X signal to 2.1, 5.1, 7.1, or any one of several Dolby Atmos speaker setups.</a:t>
            </a:r>
          </a:p>
          <a:p>
            <a:pPr marL="0" indent="0">
              <a:buNone/>
            </a:pPr>
            <a:endParaRPr lang="en-US" dirty="0"/>
          </a:p>
        </p:txBody>
      </p:sp>
    </p:spTree>
    <p:extLst>
      <p:ext uri="{BB962C8B-B14F-4D97-AF65-F5344CB8AC3E}">
        <p14:creationId xmlns:p14="http://schemas.microsoft.com/office/powerpoint/2010/main" val="3771811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DTS </a:t>
            </a:r>
            <a:r>
              <a:rPr lang="en-US" b="1" dirty="0" smtClean="0"/>
              <a:t>Virtual:X</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a:t>DTS Virtual:X is an innovative surround sound processing format that projects a height/overhead </a:t>
            </a:r>
            <a:r>
              <a:rPr lang="en-US" dirty="0" smtClean="0"/>
              <a:t>sound field </a:t>
            </a:r>
            <a:r>
              <a:rPr lang="en-US" dirty="0"/>
              <a:t>without the need to add extra speakers. Using complex algorithms, your ears are fooled into hearing height, overhead, and even rear surround sound.</a:t>
            </a:r>
          </a:p>
          <a:p>
            <a:pPr marL="0" indent="0" algn="just">
              <a:buNone/>
            </a:pPr>
            <a:r>
              <a:rPr lang="en-US" dirty="0"/>
              <a:t>Although not as effective as having actual physical height speakers, it does cut down on speaker clutter.</a:t>
            </a:r>
          </a:p>
          <a:p>
            <a:pPr marL="0" indent="0" algn="just">
              <a:buNone/>
            </a:pPr>
            <a:r>
              <a:rPr lang="en-US" dirty="0"/>
              <a:t>DTS Virtual:X can add height enhancement to both two-channel stereo and multi-channel surround sound source content. It is best suited for use in soundbars, where all the speakers are housed within a single cabinet. However, it can be applied in home theater receivers.</a:t>
            </a:r>
          </a:p>
          <a:p>
            <a:pPr marL="0" indent="0">
              <a:buNone/>
            </a:pPr>
            <a:endParaRPr lang="en-US" dirty="0"/>
          </a:p>
        </p:txBody>
      </p:sp>
    </p:spTree>
    <p:extLst>
      <p:ext uri="{BB962C8B-B14F-4D97-AF65-F5344CB8AC3E}">
        <p14:creationId xmlns:p14="http://schemas.microsoft.com/office/powerpoint/2010/main" val="454286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media and </a:t>
            </a:r>
            <a:r>
              <a:rPr lang="en-US" dirty="0" smtClean="0"/>
              <a:t>technologies</a:t>
            </a:r>
            <a:endParaRPr lang="en-US"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Commercial surround sound media include videocassettes, DVDs, and SDTV broadcasts encoded as </a:t>
            </a:r>
            <a:r>
              <a:rPr lang="en-US" dirty="0" smtClean="0"/>
              <a:t>compressed Dolby </a:t>
            </a:r>
            <a:r>
              <a:rPr lang="en-US" dirty="0"/>
              <a:t>Digital and </a:t>
            </a:r>
            <a:r>
              <a:rPr lang="en-US" dirty="0" smtClean="0"/>
              <a:t>DTS, </a:t>
            </a:r>
            <a:r>
              <a:rPr lang="en-US" dirty="0"/>
              <a:t>and lossless audio such as DTS HD Master Audio and </a:t>
            </a:r>
            <a:r>
              <a:rPr lang="en-US" dirty="0" smtClean="0"/>
              <a:t>Dolby </a:t>
            </a:r>
            <a:r>
              <a:rPr lang="en-US" dirty="0" err="1"/>
              <a:t>TrueHD</a:t>
            </a:r>
            <a:r>
              <a:rPr lang="en-US" dirty="0"/>
              <a:t> on HDTV Blu-ray Disc and HD </a:t>
            </a:r>
            <a:r>
              <a:rPr lang="en-US" dirty="0" smtClean="0"/>
              <a:t>DVD.</a:t>
            </a:r>
          </a:p>
          <a:p>
            <a:pPr marL="0" indent="0" algn="just">
              <a:buNone/>
            </a:pPr>
            <a:r>
              <a:rPr lang="en-US" dirty="0" smtClean="0"/>
              <a:t>Other </a:t>
            </a:r>
            <a:r>
              <a:rPr lang="en-US" dirty="0"/>
              <a:t>commercial formats include the competing DVD-Audio (DVD-A) and Super Audio CD (SACD) formats, and MP3 Surround. </a:t>
            </a:r>
            <a:endParaRPr lang="en-US" dirty="0" smtClean="0"/>
          </a:p>
          <a:p>
            <a:pPr marL="0" indent="0" algn="just">
              <a:buNone/>
            </a:pPr>
            <a:r>
              <a:rPr lang="en-US" dirty="0" smtClean="0"/>
              <a:t>Cinema</a:t>
            </a:r>
            <a:r>
              <a:rPr lang="en-US" dirty="0"/>
              <a:t> 5.1 surround formats include Dolby </a:t>
            </a:r>
            <a:r>
              <a:rPr lang="en-US" dirty="0" smtClean="0"/>
              <a:t>Digital and</a:t>
            </a:r>
            <a:r>
              <a:rPr lang="en-US" dirty="0"/>
              <a:t> DTS. Sony Dynamic Digital Sound (SDDS) is an 8 channel cinema configuration which features 5 independent audio channels across the front with two independent surround channels, and a Low-frequency effects channel. </a:t>
            </a:r>
            <a:endParaRPr lang="en-US" dirty="0" smtClean="0"/>
          </a:p>
          <a:p>
            <a:pPr marL="0" indent="0" algn="just">
              <a:buNone/>
            </a:pPr>
            <a:r>
              <a:rPr lang="en-US" dirty="0" smtClean="0"/>
              <a:t>Traditional</a:t>
            </a:r>
            <a:r>
              <a:rPr lang="en-US" dirty="0"/>
              <a:t> 7.1 surround speaker configuration introduces two additional rear speakers to the conventional 5.1 arrangement, for a total of four surround channels and three front channels, to create a more 360° sound field</a:t>
            </a:r>
          </a:p>
        </p:txBody>
      </p:sp>
    </p:spTree>
    <p:extLst>
      <p:ext uri="{BB962C8B-B14F-4D97-AF65-F5344CB8AC3E}">
        <p14:creationId xmlns:p14="http://schemas.microsoft.com/office/powerpoint/2010/main" val="1583073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Creating surround </a:t>
            </a:r>
            <a:r>
              <a:rPr lang="en-US" dirty="0" smtClean="0"/>
              <a:t>sound</a:t>
            </a:r>
            <a:endParaRPr lang="en-US" dirty="0"/>
          </a:p>
        </p:txBody>
      </p:sp>
      <p:sp>
        <p:nvSpPr>
          <p:cNvPr id="3" name="Content Placeholder 2"/>
          <p:cNvSpPr>
            <a:spLocks noGrp="1"/>
          </p:cNvSpPr>
          <p:nvPr>
            <p:ph idx="1"/>
          </p:nvPr>
        </p:nvSpPr>
        <p:spPr/>
        <p:txBody>
          <a:bodyPr>
            <a:normAutofit/>
          </a:bodyPr>
          <a:lstStyle/>
          <a:p>
            <a:pPr marL="0" indent="0" algn="just">
              <a:buNone/>
            </a:pPr>
            <a:r>
              <a:rPr lang="en-US" sz="2100" dirty="0"/>
              <a:t>Surround sound is created in several ways. The first and simplest method is using a surround sound recording technique—capturing two distinct stereo images, one for the front and one for the back or by using a dedicated setup, e.g. an augmented Decca </a:t>
            </a:r>
            <a:r>
              <a:rPr lang="en-US" sz="2100" dirty="0" smtClean="0"/>
              <a:t>tree—and/or </a:t>
            </a:r>
            <a:r>
              <a:rPr lang="en-US" sz="2100" dirty="0"/>
              <a:t>mixing-in surround sound for playback on an audio system using speakers encircling the listener to play audio from different directions. A second approach is processing the audio with psychoacoustic sound localization methods to simulate a two-dimensional (2-D) sound field with headphones. A third approach, based on Huygens' principle, attempts reconstructing the recorded sound field wave fronts within the listening space; an "audio hologram" form. One form, wave field synthesis (WFS), produces a sound field with an even error field over the entire area. </a:t>
            </a:r>
          </a:p>
        </p:txBody>
      </p:sp>
    </p:spTree>
    <p:extLst>
      <p:ext uri="{BB962C8B-B14F-4D97-AF65-F5344CB8AC3E}">
        <p14:creationId xmlns:p14="http://schemas.microsoft.com/office/powerpoint/2010/main" val="465986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pPr marL="0" indent="0" algn="just">
              <a:buNone/>
            </a:pPr>
            <a:r>
              <a:rPr lang="en-US" b="1" dirty="0"/>
              <a:t>The Ambisonics form</a:t>
            </a:r>
            <a:r>
              <a:rPr lang="en-US" dirty="0"/>
              <a:t>, also based on Huygens' principle, gives an exact sound reconstruction at the central point; less accurate away from center point. There are many free and commercial software programs available for Ambisonics, which dominates most of the consumer market, especially musicians using electronic and computer music</a:t>
            </a:r>
            <a:r>
              <a:rPr lang="en-US" dirty="0" smtClean="0"/>
              <a:t>.</a:t>
            </a:r>
          </a:p>
          <a:p>
            <a:pPr marL="0" indent="0" algn="just">
              <a:buNone/>
            </a:pPr>
            <a:r>
              <a:rPr lang="en-US" dirty="0" smtClean="0"/>
              <a:t>Surround </a:t>
            </a:r>
            <a:r>
              <a:rPr lang="en-US" dirty="0"/>
              <a:t>sound can also be achieved by mastering level, from stereophonic sources as with Penteo, which uses Digital Signal Processing analysis of a stereo recording to parse out individual sounds to component panorama positions, then positions them, accordingly, into a five-channel field. However, there are more ways to create surround sound out of stereo, for instance with the routines based on QS and SQ for encoding Quad sound, where instruments were divided over 4 speakers in the studio. This way of creating surround with software routines is normally referred to as "</a:t>
            </a:r>
            <a:r>
              <a:rPr lang="en-US" dirty="0" smtClean="0"/>
              <a:t>upmixing.</a:t>
            </a:r>
            <a:r>
              <a:rPr lang="en-US" dirty="0"/>
              <a:t> </a:t>
            </a:r>
          </a:p>
        </p:txBody>
      </p:sp>
    </p:spTree>
    <p:extLst>
      <p:ext uri="{BB962C8B-B14F-4D97-AF65-F5344CB8AC3E}">
        <p14:creationId xmlns:p14="http://schemas.microsoft.com/office/powerpoint/2010/main" val="675089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Mapping channels to </a:t>
            </a:r>
            <a:r>
              <a:rPr lang="en-US" dirty="0" smtClean="0"/>
              <a:t>speakers</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dirty="0"/>
              <a:t>In most cases, surround sound systems rely on the mapping of each source channel to its own loudspeaker. Matrix systems recover the number and content of the source channels and apply them to their respective loudspeakers. With discrete surround sound, the transmission medium allows for (at least) the same number of channels of source and destination; however, one-to-one, channel-to-speaker, mapping is not the only way of transmitting surround sound signals.</a:t>
            </a:r>
          </a:p>
          <a:p>
            <a:pPr marL="0" indent="0" algn="just">
              <a:buNone/>
            </a:pPr>
            <a:r>
              <a:rPr lang="en-US" dirty="0"/>
              <a:t>The transmitted signal might encode the information (defining the original sound field) to a greater or lesser extent; the surround sound information is rendered for replay by a decoder generating the number and configuration of loudspeaker feeds for the number of speakers available for replay – one renders a sound field as produced by a set of speakers, analogously to rendering in computer graphics. This "replay device independent" encoding is analogous to encoding and decoding an Adobe PostScript file, where the file describes the page, and is rendered per the output device's resolution capacity. The Ambisonics and WFS systems use audio rendering; the Meridian Lossless Packing contains elements of this </a:t>
            </a:r>
            <a:r>
              <a:rPr lang="en-US" dirty="0" smtClean="0"/>
              <a:t>capability</a:t>
            </a:r>
            <a:endParaRPr lang="en-US" dirty="0"/>
          </a:p>
        </p:txBody>
      </p:sp>
    </p:spTree>
    <p:extLst>
      <p:ext uri="{BB962C8B-B14F-4D97-AF65-F5344CB8AC3E}">
        <p14:creationId xmlns:p14="http://schemas.microsoft.com/office/powerpoint/2010/main" val="1844667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Standard speaker </a:t>
            </a:r>
            <a:r>
              <a:rPr lang="en-US" b="1" dirty="0" smtClean="0"/>
              <a:t>channels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Several speaker configurations are commonly used for consumer equipment. The order and identifiers are those specified for the channel mask in the standard uncompressed </a:t>
            </a:r>
            <a:r>
              <a:rPr lang="en-US" dirty="0" err="1" smtClean="0"/>
              <a:t>WAV`file</a:t>
            </a:r>
            <a:r>
              <a:rPr lang="en-US" dirty="0" smtClean="0"/>
              <a:t> </a:t>
            </a:r>
            <a:r>
              <a:rPr lang="en-US" dirty="0"/>
              <a:t>format (which contains a raw multichannel PCM stream) and are used according to the same specification for most PC connectible digital sound hardware and PC operating systems capable of handling multiple </a:t>
            </a:r>
            <a:r>
              <a:rPr lang="en-US" dirty="0" smtClean="0"/>
              <a:t>channels</a:t>
            </a:r>
          </a:p>
        </p:txBody>
      </p:sp>
    </p:spTree>
    <p:extLst>
      <p:ext uri="{BB962C8B-B14F-4D97-AF65-F5344CB8AC3E}">
        <p14:creationId xmlns:p14="http://schemas.microsoft.com/office/powerpoint/2010/main" val="1194961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r>
              <a:rPr lang="en-US" dirty="0" smtClean="0"/>
              <a:t>Mono (One Channel Out)</a:t>
            </a:r>
          </a:p>
          <a:p>
            <a:r>
              <a:rPr lang="en-US" dirty="0" smtClean="0"/>
              <a:t>Stereo (2 Channel Out)</a:t>
            </a:r>
          </a:p>
          <a:p>
            <a:r>
              <a:rPr lang="en-US" dirty="0" smtClean="0"/>
              <a:t>LCR (3 Channel out)</a:t>
            </a:r>
          </a:p>
          <a:p>
            <a:r>
              <a:rPr lang="en-US" dirty="0" smtClean="0"/>
              <a:t>Quad (LCR &amp; </a:t>
            </a:r>
            <a:r>
              <a:rPr lang="en-US" dirty="0" err="1" smtClean="0"/>
              <a:t>rC</a:t>
            </a:r>
            <a:r>
              <a:rPr lang="en-US" dirty="0" smtClean="0"/>
              <a:t>)</a:t>
            </a:r>
          </a:p>
          <a:p>
            <a:r>
              <a:rPr lang="en-US" dirty="0" smtClean="0"/>
              <a:t>5.0 (LCR, </a:t>
            </a:r>
            <a:r>
              <a:rPr lang="en-US" dirty="0" err="1" smtClean="0"/>
              <a:t>rL</a:t>
            </a:r>
            <a:r>
              <a:rPr lang="en-US" dirty="0" smtClean="0"/>
              <a:t> &amp; </a:t>
            </a:r>
            <a:r>
              <a:rPr lang="en-US" dirty="0" err="1" smtClean="0"/>
              <a:t>rR</a:t>
            </a:r>
            <a:r>
              <a:rPr lang="en-US" dirty="0" smtClean="0"/>
              <a:t>)</a:t>
            </a:r>
          </a:p>
          <a:p>
            <a:r>
              <a:rPr lang="en-US" dirty="0" smtClean="0"/>
              <a:t>7.0 (LCR, </a:t>
            </a:r>
            <a:r>
              <a:rPr lang="en-US" dirty="0" err="1" smtClean="0"/>
              <a:t>rL</a:t>
            </a:r>
            <a:r>
              <a:rPr lang="en-US" dirty="0" smtClean="0"/>
              <a:t> &amp; </a:t>
            </a:r>
            <a:r>
              <a:rPr lang="en-US" dirty="0" err="1" smtClean="0"/>
              <a:t>rR</a:t>
            </a:r>
            <a:r>
              <a:rPr lang="en-US" dirty="0" smtClean="0"/>
              <a:t>, mL &amp; </a:t>
            </a:r>
            <a:r>
              <a:rPr lang="en-US" dirty="0" err="1" smtClean="0"/>
              <a:t>mR</a:t>
            </a:r>
            <a:r>
              <a:rPr lang="en-US" dirty="0" smtClean="0"/>
              <a:t>)</a:t>
            </a:r>
            <a:r>
              <a:rPr lang="en-US" dirty="0"/>
              <a:t> Dolby and </a:t>
            </a:r>
            <a:r>
              <a:rPr lang="en-US" dirty="0" smtClean="0"/>
              <a:t>DTS)</a:t>
            </a:r>
          </a:p>
          <a:p>
            <a:r>
              <a:rPr lang="en-US" dirty="0" smtClean="0"/>
              <a:t>9.0(LCR, </a:t>
            </a:r>
            <a:r>
              <a:rPr lang="en-US" dirty="0" err="1" smtClean="0"/>
              <a:t>rLCR</a:t>
            </a:r>
            <a:r>
              <a:rPr lang="en-US" dirty="0" smtClean="0"/>
              <a:t>, </a:t>
            </a:r>
            <a:r>
              <a:rPr lang="en-US" dirty="0" err="1" smtClean="0"/>
              <a:t>mLR</a:t>
            </a:r>
            <a:r>
              <a:rPr lang="en-US" dirty="0" smtClean="0"/>
              <a:t>, </a:t>
            </a:r>
            <a:r>
              <a:rPr lang="en-US" dirty="0" err="1" smtClean="0"/>
              <a:t>tC</a:t>
            </a:r>
            <a:r>
              <a:rPr lang="en-US" dirty="0" smtClean="0"/>
              <a:t>)</a:t>
            </a:r>
          </a:p>
          <a:p>
            <a:r>
              <a:rPr lang="en-US" dirty="0" smtClean="0"/>
              <a:t>10.2 (LCR, </a:t>
            </a:r>
            <a:r>
              <a:rPr lang="en-US" dirty="0" err="1" smtClean="0"/>
              <a:t>rLCR</a:t>
            </a:r>
            <a:r>
              <a:rPr lang="en-US" dirty="0" smtClean="0"/>
              <a:t>, </a:t>
            </a:r>
            <a:r>
              <a:rPr lang="en-US" dirty="0" err="1" smtClean="0"/>
              <a:t>midSideLR</a:t>
            </a:r>
            <a:r>
              <a:rPr lang="en-US" dirty="0" smtClean="0"/>
              <a:t>, </a:t>
            </a:r>
            <a:r>
              <a:rPr lang="en-US" dirty="0" err="1" smtClean="0"/>
              <a:t>tLR</a:t>
            </a:r>
            <a:r>
              <a:rPr lang="en-US" dirty="0" smtClean="0"/>
              <a:t>)</a:t>
            </a:r>
          </a:p>
          <a:p>
            <a:r>
              <a:rPr lang="en-US" dirty="0" smtClean="0"/>
              <a:t>12.2 (LCR, </a:t>
            </a:r>
            <a:r>
              <a:rPr lang="en-US" dirty="0" err="1" smtClean="0"/>
              <a:t>rLCR</a:t>
            </a:r>
            <a:r>
              <a:rPr lang="en-US" dirty="0" smtClean="0"/>
              <a:t>, wide LR Direct and diffuse, </a:t>
            </a:r>
            <a:r>
              <a:rPr lang="en-US" dirty="0" err="1" smtClean="0"/>
              <a:t>tLR</a:t>
            </a:r>
            <a:r>
              <a:rPr lang="en-US" dirty="0" smtClean="0"/>
              <a:t>)</a:t>
            </a:r>
          </a:p>
          <a:p>
            <a:pPr marL="0" indent="0">
              <a:buNone/>
            </a:pPr>
            <a:r>
              <a:rPr lang="en-US" dirty="0" smtClean="0"/>
              <a:t>**.1/.2 is the amount of LFE Channels connected.</a:t>
            </a:r>
          </a:p>
          <a:p>
            <a:endParaRPr lang="en-US" dirty="0" smtClean="0"/>
          </a:p>
          <a:p>
            <a:pPr marL="0" indent="0">
              <a:buNone/>
            </a:pPr>
            <a:endParaRPr lang="en-US" dirty="0"/>
          </a:p>
        </p:txBody>
      </p:sp>
    </p:spTree>
    <p:extLst>
      <p:ext uri="{BB962C8B-B14F-4D97-AF65-F5344CB8AC3E}">
        <p14:creationId xmlns:p14="http://schemas.microsoft.com/office/powerpoint/2010/main" val="2985521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1962</Words>
  <Application>Microsoft Office PowerPoint</Application>
  <PresentationFormat>On-screen Show (4:3)</PresentationFormat>
  <Paragraphs>101</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Film &amp; Television </vt:lpstr>
      <vt:lpstr>Surround Sound</vt:lpstr>
      <vt:lpstr>Fields of application</vt:lpstr>
      <vt:lpstr>Types of media and technologies</vt:lpstr>
      <vt:lpstr>Creating surround sound</vt:lpstr>
      <vt:lpstr>PowerPoint Presentation</vt:lpstr>
      <vt:lpstr>Mapping channels to speakers</vt:lpstr>
      <vt:lpstr>Standard speaker channels</vt:lpstr>
      <vt:lpstr>PowerPoint Presentation</vt:lpstr>
      <vt:lpstr>Audyssey DSX</vt:lpstr>
      <vt:lpstr>PowerPoint Presentation</vt:lpstr>
      <vt:lpstr>Auro 3D Audio</vt:lpstr>
      <vt:lpstr>PowerPoint Presentation</vt:lpstr>
      <vt:lpstr>Dolby Atmos</vt:lpstr>
      <vt:lpstr>PowerPoint Presentation</vt:lpstr>
      <vt:lpstr>Dolby Digital</vt:lpstr>
      <vt:lpstr>Dolby Digital EX</vt:lpstr>
      <vt:lpstr>Dolby Digital Plus</vt:lpstr>
      <vt:lpstr>Dolby Pro Logic</vt:lpstr>
      <vt:lpstr>Dolby Prologic II</vt:lpstr>
      <vt:lpstr>Prologic IIX</vt:lpstr>
      <vt:lpstr>Dolby TrueHD</vt:lpstr>
      <vt:lpstr>Dolby Virtual Speaker</vt:lpstr>
      <vt:lpstr>DTS (Digital Surround)</vt:lpstr>
      <vt:lpstr>DTS 96/24</vt:lpstr>
      <vt:lpstr>DTS Circle Surround and Circle Surround II</vt:lpstr>
      <vt:lpstr>DTS-ES</vt:lpstr>
      <vt:lpstr>DTS-HD Master Audio</vt:lpstr>
      <vt:lpstr>DTS Neo:6</vt:lpstr>
      <vt:lpstr>DTS Neo:X</vt:lpstr>
      <vt:lpstr>DTS:X</vt:lpstr>
      <vt:lpstr>DTS Virtual:X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&amp; Tv</dc:title>
  <dc:creator>Windows User</dc:creator>
  <cp:lastModifiedBy>Windows User</cp:lastModifiedBy>
  <cp:revision>14</cp:revision>
  <dcterms:created xsi:type="dcterms:W3CDTF">2019-02-17T18:32:49Z</dcterms:created>
  <dcterms:modified xsi:type="dcterms:W3CDTF">2019-02-17T20:14:23Z</dcterms:modified>
</cp:coreProperties>
</file>